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65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2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5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4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0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65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4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44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59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84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71054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84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6931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49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29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44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60BEA-DFB4-4F88-B36F-8D83E5996D5F}" type="datetimeFigureOut">
              <a:rPr lang="en-US" smtClean="0"/>
              <a:t>11/22/2020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44C4AA9-8D03-4471-8D9D-2359E2F8BD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0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/>
              <a:t>Name</a:t>
            </a:r>
          </a:p>
          <a:p>
            <a:pPr algn="ctr"/>
            <a:r>
              <a:rPr lang="en-US" dirty="0"/>
              <a:t>Institution</a:t>
            </a:r>
          </a:p>
          <a:p>
            <a:pPr algn="ctr"/>
            <a:r>
              <a:rPr lang="en-US" dirty="0" smtClean="0"/>
              <a:t>Instructor</a:t>
            </a:r>
          </a:p>
          <a:p>
            <a:pPr algn="ctr"/>
            <a:r>
              <a:rPr lang="en-US" dirty="0" smtClean="0"/>
              <a:t>Course</a:t>
            </a:r>
          </a:p>
          <a:p>
            <a:pPr algn="ctr"/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86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Development of Vaccine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4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Vaccination entails introducing a vaccine into the body to help the development of the immune system to offer a solid defense against diseases.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introduced antigenic elements are capable of inducing protective immunity against the corresponding infectious diseases. </a:t>
            </a:r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the World Health Organization, it is prudent for international travelers to be immunized against infectious diseases in the recipient country.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of the diseases include hepatitis, cholera, yellow fever, and Japanese encephalitis.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increased mortality due to the Covid-19 pandemic, HIV and AIDS, and cancer calls for an intense need for a vaccine to contain the situation. </a:t>
            </a:r>
            <a:endParaRPr lang="en-US" dirty="0" smtClean="0"/>
          </a:p>
          <a:p>
            <a:r>
              <a:rPr lang="en-US" dirty="0" smtClean="0"/>
              <a:t>The presentation </a:t>
            </a:r>
            <a:r>
              <a:rPr lang="en-US" dirty="0"/>
              <a:t>seeks to highlight the history of vaccination, its contribution to the global society, the controversies, and the socio-economic and health perspective of vaccination.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5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Source-1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One of the most significant personalities in the medical arena is Edward Jenner, who is regarded as the father of immunology and the pioneer of smallpox vaccination. </a:t>
            </a:r>
            <a:endParaRPr lang="en-US" dirty="0" smtClean="0"/>
          </a:p>
          <a:p>
            <a:r>
              <a:rPr lang="en-US" dirty="0" smtClean="0"/>
              <a:t>Born </a:t>
            </a:r>
            <a:r>
              <a:rPr lang="en-US" dirty="0"/>
              <a:t>in May 1749 in Berkeley, Edward had a strong desire for nature and science during his early times. 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began an apprenticeship with George Hardwicke in 1764, where he gained considerable knowledge in medical practice and surgery. </a:t>
            </a:r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interest in developing protection against cowpox began during that time with George when many dairymaids assumed that they could not suffer from smallpox after surviving cowpox. </a:t>
            </a:r>
            <a:endParaRPr lang="en-US" dirty="0" smtClean="0"/>
          </a:p>
          <a:p>
            <a:r>
              <a:rPr lang="en-US" dirty="0" smtClean="0"/>
              <a:t>Jenner </a:t>
            </a:r>
            <a:r>
              <a:rPr lang="en-US" dirty="0"/>
              <a:t>pondered over the sentiments and concluded that "cowpox not only protected against smallpox but also could be transmitted from one person to another as a deliberate mechanism of protection." (Redial, 2015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In 1976,  Jenner met Sarah </a:t>
            </a:r>
            <a:r>
              <a:rPr lang="en-US" dirty="0" err="1"/>
              <a:t>Nelms</a:t>
            </a:r>
            <a:r>
              <a:rPr lang="en-US" dirty="0"/>
              <a:t> (a dairymaid), who had cowpox lesions all over her arms and hands.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8520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Source--2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1976,  Jenner met Sarah </a:t>
            </a:r>
            <a:r>
              <a:rPr lang="en-US" dirty="0" err="1" smtClean="0"/>
              <a:t>Nelms</a:t>
            </a:r>
            <a:r>
              <a:rPr lang="en-US" dirty="0" smtClean="0"/>
              <a:t> (a dairymaid), who had cowpox lesions all over her arms and hands. </a:t>
            </a:r>
            <a:endParaRPr lang="en-US" dirty="0" smtClean="0"/>
          </a:p>
          <a:p>
            <a:r>
              <a:rPr lang="en-US" dirty="0" smtClean="0"/>
              <a:t>Edward </a:t>
            </a:r>
            <a:r>
              <a:rPr lang="en-US" dirty="0"/>
              <a:t>used lesions from </a:t>
            </a:r>
            <a:r>
              <a:rPr lang="en-US" dirty="0" err="1"/>
              <a:t>Nelm</a:t>
            </a:r>
            <a:r>
              <a:rPr lang="en-US" dirty="0"/>
              <a:t> and inoculated them into James Philips, who became better after nine days. </a:t>
            </a:r>
            <a:endParaRPr lang="en-US" dirty="0" smtClean="0"/>
          </a:p>
          <a:p>
            <a:r>
              <a:rPr lang="en-US" dirty="0" smtClean="0"/>
              <a:t>After </a:t>
            </a:r>
            <a:r>
              <a:rPr lang="en-US" dirty="0"/>
              <a:t>two months, Edward inoculated the boy again with content from a smallpox lesion that was fresh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Philip did not suffer from any other disease prompting Edward to conclude that protection was a success. </a:t>
            </a:r>
            <a:endParaRPr lang="en-US" dirty="0" smtClean="0"/>
          </a:p>
          <a:p>
            <a:r>
              <a:rPr lang="en-US" dirty="0" smtClean="0"/>
              <a:t>His </a:t>
            </a:r>
            <a:r>
              <a:rPr lang="en-US" dirty="0"/>
              <a:t>work is a representation of the first attempts to control an infectious illness through vaccination. </a:t>
            </a:r>
            <a:endParaRPr lang="en-US" dirty="0" smtClean="0"/>
          </a:p>
          <a:p>
            <a:r>
              <a:rPr lang="en-US" dirty="0" smtClean="0"/>
              <a:t>Jenner </a:t>
            </a:r>
            <a:r>
              <a:rPr lang="en-US" dirty="0"/>
              <a:t>was the pioneer of incorporating science on the vaccination operation and follow its scientific research.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science inquiries in the subsequent centuries proved Jenner's antics correct.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include the study of viruses and the germ theory.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discovery of vaccination helped in the eradication of smallpox.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10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source--1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impacts of vaccination globally since its conception and the general future impacts are well discussed by Greenwood (2014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He asserts that vaccination has made a tremendous contribution to the global community's health, especially in eradicating </a:t>
            </a:r>
            <a:r>
              <a:rPr lang="en-US" dirty="0" err="1"/>
              <a:t>rinderpest</a:t>
            </a:r>
            <a:r>
              <a:rPr lang="en-US" dirty="0"/>
              <a:t> and smallpox.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article builds on Riedel's work by affirming that Jenner is behind eradicating smallpox via vaccination.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next notable success was the development of the rabies vaccine by Pasteur after the experiments of Jenner.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use of the attenuation principle developed the vaccine. </a:t>
            </a:r>
            <a:endParaRPr lang="en-US" dirty="0" smtClean="0"/>
          </a:p>
          <a:p>
            <a:r>
              <a:rPr lang="en-US" dirty="0" smtClean="0"/>
              <a:t>Its </a:t>
            </a:r>
            <a:r>
              <a:rPr lang="en-US" dirty="0"/>
              <a:t>success led to the development of many other vaccines using the same method.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include typhoid, influenza, and rubella vaccines. </a:t>
            </a:r>
            <a:endParaRPr lang="en-US" dirty="0" smtClean="0"/>
          </a:p>
          <a:p>
            <a:r>
              <a:rPr lang="en-US" dirty="0" smtClean="0"/>
              <a:t>Currently</a:t>
            </a:r>
            <a:r>
              <a:rPr lang="en-US" dirty="0"/>
              <a:t>, the development of whole-cell vaccines is underway to tackle diseases like malaria. </a:t>
            </a:r>
          </a:p>
        </p:txBody>
      </p:sp>
    </p:spTree>
    <p:extLst>
      <p:ext uri="{BB962C8B-B14F-4D97-AF65-F5344CB8AC3E}">
        <p14:creationId xmlns:p14="http://schemas.microsoft.com/office/powerpoint/2010/main" val="136189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source--2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Currently, the development of whole-cell vaccines is underway to tackle diseases like malaria. </a:t>
            </a:r>
            <a:endParaRPr lang="en-US" dirty="0" smtClean="0"/>
          </a:p>
          <a:p>
            <a:r>
              <a:rPr lang="en-US" dirty="0" smtClean="0"/>
              <a:t>Generally</a:t>
            </a:r>
            <a:r>
              <a:rPr lang="en-US" dirty="0"/>
              <a:t>, vaccination has registered much success in the past 200 years. Many new vaccines are expected to be developed in the new decade, although via many challenges.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recent stubborn diseases, for instance, HIV, corona, and malaria, have complex structures.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success against such diseases would require combination vaccinations.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new vaccines are expected to be more expensive and a burden to the developing nations where the vaccines are expected to be in high demand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Many developing nations are making economic progress to avoid support from GAVI and international aid. </a:t>
            </a:r>
            <a:endParaRPr lang="en-US" dirty="0" smtClean="0"/>
          </a:p>
          <a:p>
            <a:r>
              <a:rPr lang="en-US" dirty="0" smtClean="0"/>
              <a:t>Childhood </a:t>
            </a:r>
            <a:r>
              <a:rPr lang="en-US" dirty="0"/>
              <a:t>mortality is expected to decline more if rotavirus and conjugate vaccines are used.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45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Despite the success that vaccination has brought to the global society, various controversies surround the practice, as </a:t>
            </a:r>
            <a:r>
              <a:rPr lang="en-US" dirty="0" err="1"/>
              <a:t>Brofin</a:t>
            </a:r>
            <a:r>
              <a:rPr lang="en-US" dirty="0"/>
              <a:t> (2008) discussed.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article builds on Greenwood's (2014) work by highlighting the challenges and controversies surrounding immunization as aired by the parents to pediatricians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Some of the parents' questions include why they should immunize a teenager against Hepatitis B when she certainly will not be engaging in premarital sex or using intravenous drugs.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the parents are concerned that some of the vaccines lead to death instead of curing. </a:t>
            </a:r>
            <a:endParaRPr lang="en-US" dirty="0" smtClean="0"/>
          </a:p>
          <a:p>
            <a:r>
              <a:rPr lang="en-US" dirty="0" smtClean="0"/>
              <a:t>One </a:t>
            </a:r>
            <a:r>
              <a:rPr lang="en-US" dirty="0"/>
              <a:t>of the parents said that his baby dies after receiving a diphtheria-Pertussis-Tetanus vaccine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vaccine could cause irritability, high fever, and even death. </a:t>
            </a:r>
            <a:endParaRPr lang="en-US" dirty="0" smtClean="0"/>
          </a:p>
          <a:p>
            <a:r>
              <a:rPr lang="en-US" dirty="0" smtClean="0"/>
              <a:t>Another </a:t>
            </a:r>
            <a:r>
              <a:rPr lang="en-US" dirty="0"/>
              <a:t>relevant case is the Cutter Laboratories incident in 1955, where live polio was included in the killed Salk vaccine.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incident resulted in five deaths and 51 cases of paralysis. </a:t>
            </a:r>
            <a:endParaRPr lang="en-US" dirty="0" smtClean="0"/>
          </a:p>
          <a:p>
            <a:r>
              <a:rPr lang="en-US" dirty="0" smtClean="0"/>
              <a:t>Other </a:t>
            </a:r>
            <a:r>
              <a:rPr lang="en-US" dirty="0"/>
              <a:t>worries include the portion that using the Human Papillomavirus Vaccine will encourage girls to engage in sex.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measles-mump-rubella vaccine leads to autism, and the Rotavirus vaccine causes intestinal blockage in babies.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14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Fourth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Another relevant article is by </a:t>
            </a:r>
            <a:r>
              <a:rPr lang="en-US" dirty="0" err="1"/>
              <a:t>Rodriques</a:t>
            </a:r>
            <a:r>
              <a:rPr lang="en-US" dirty="0"/>
              <a:t> and </a:t>
            </a:r>
            <a:r>
              <a:rPr lang="en-US" dirty="0" err="1"/>
              <a:t>Plotkin</a:t>
            </a:r>
            <a:r>
              <a:rPr lang="en-US" dirty="0"/>
              <a:t> (2020).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authors explain the sociological and economic impacts of vaccines in the global community.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also affirm that Jenner was instrumental in setting the vaccination practice to the platform of medicine.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authors also highlight how vaccination has reduced the morbidity and mortality of infectious diseases worldwide, especially among children.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vaccines can prevent more than 7 million deaths annually and save 97 million disability-adjusted life years 380 million life-years globally.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the vaccines have resulted in cancer prevention, antibiotic resistance, and eradicating infectious diseases, for instance, smallpox.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leads to high longevity in the immunized children.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economic benefits include saving of cost in terms of vaccine purchase and infrastructure.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enhanced health status of society leads to high economic productivity and improve educational results.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social benefits include equity of Healthcare, women empowerment, and the strengthening of social and Healthcare infrastructure.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5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recap, as modern diseases such as cancer continue to be prevalent and result in high mortality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complexity of illness and vaccines' development can significantly impact treatment options.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various vaccines and overcoming the challenges in developing the vaccine, many lives can be saved in the future.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 is to find the best way of developing and using vaccination for disease prevention.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624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Bronfin</a:t>
            </a:r>
            <a:r>
              <a:rPr lang="en-GB" dirty="0"/>
              <a:t>, D. R. (2008). Childhood immunization controversies: what are parents asking?. </a:t>
            </a:r>
            <a:r>
              <a:rPr lang="en-GB" i="1" dirty="0"/>
              <a:t>The </a:t>
            </a:r>
            <a:r>
              <a:rPr lang="en-GB" i="1" dirty="0" err="1"/>
              <a:t>Ochsner</a:t>
            </a:r>
            <a:r>
              <a:rPr lang="en-GB" i="1" dirty="0"/>
              <a:t> Journal</a:t>
            </a:r>
            <a:r>
              <a:rPr lang="en-GB" dirty="0"/>
              <a:t>, </a:t>
            </a:r>
            <a:r>
              <a:rPr lang="en-GB" i="1" dirty="0"/>
              <a:t>8</a:t>
            </a:r>
            <a:r>
              <a:rPr lang="en-GB" dirty="0"/>
              <a:t>(3), 151.</a:t>
            </a:r>
            <a:endParaRPr lang="en-US" dirty="0"/>
          </a:p>
          <a:p>
            <a:r>
              <a:rPr lang="en-GB" dirty="0"/>
              <a:t>Greenwood, B. (2014). The contribution of vaccination to global health: past, present, and future. </a:t>
            </a:r>
            <a:r>
              <a:rPr lang="en-GB" i="1" dirty="0"/>
              <a:t>Philosophical Transactions of the Royal Society B: Biological Sciences</a:t>
            </a:r>
            <a:r>
              <a:rPr lang="en-GB" dirty="0"/>
              <a:t>, </a:t>
            </a:r>
            <a:r>
              <a:rPr lang="en-GB" i="1" dirty="0"/>
              <a:t>369</a:t>
            </a:r>
            <a:r>
              <a:rPr lang="en-GB" dirty="0"/>
              <a:t>(1645), 20130433.</a:t>
            </a:r>
            <a:endParaRPr lang="en-US" dirty="0"/>
          </a:p>
          <a:p>
            <a:r>
              <a:rPr lang="en-GB" dirty="0"/>
              <a:t>Riedel, S. (2005, January). Edward Jenner and the history of smallpox and vaccination. In </a:t>
            </a:r>
            <a:r>
              <a:rPr lang="en-GB" i="1" dirty="0"/>
              <a:t>Baylor University Medical </a:t>
            </a:r>
            <a:r>
              <a:rPr lang="en-GB" i="1" dirty="0" err="1"/>
              <a:t>Center</a:t>
            </a:r>
            <a:r>
              <a:rPr lang="en-GB" i="1" dirty="0"/>
              <a:t> Proceedings</a:t>
            </a:r>
            <a:r>
              <a:rPr lang="en-GB" dirty="0"/>
              <a:t> (Vol. 18, No. 1, pp. 21-25). Taylor &amp; Francis.</a:t>
            </a:r>
            <a:endParaRPr lang="en-US" dirty="0"/>
          </a:p>
          <a:p>
            <a:r>
              <a:rPr lang="en-GB" dirty="0"/>
              <a:t>Rodrigues, C. M., &amp; </a:t>
            </a:r>
            <a:r>
              <a:rPr lang="en-GB" dirty="0" err="1"/>
              <a:t>Plotkin</a:t>
            </a:r>
            <a:r>
              <a:rPr lang="en-GB" dirty="0"/>
              <a:t>, S. A. (2020). Impact of Vaccines; Health, Economic, and Social Perspectives. </a:t>
            </a:r>
            <a:r>
              <a:rPr lang="en-GB" i="1" dirty="0"/>
              <a:t>Frontiers in microbiology</a:t>
            </a:r>
            <a:r>
              <a:rPr lang="en-GB" dirty="0"/>
              <a:t>, </a:t>
            </a:r>
            <a:r>
              <a:rPr lang="en-GB" i="1" dirty="0"/>
              <a:t>11</a:t>
            </a:r>
            <a:r>
              <a:rPr lang="en-GB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10463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</TotalTime>
  <Words>1198</Words>
  <Application>Microsoft Office PowerPoint</Application>
  <PresentationFormat>Widescreen</PresentationFormat>
  <Paragraphs>79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Trebuchet MS</vt:lpstr>
      <vt:lpstr>Wingdings 3</vt:lpstr>
      <vt:lpstr>Facet</vt:lpstr>
      <vt:lpstr>PowerPoint Presentation</vt:lpstr>
      <vt:lpstr>Development of Vaccine</vt:lpstr>
      <vt:lpstr>Introduction</vt:lpstr>
      <vt:lpstr>First Source-1</vt:lpstr>
      <vt:lpstr>First Source--2</vt:lpstr>
      <vt:lpstr>Second source--1</vt:lpstr>
      <vt:lpstr>Second source--2</vt:lpstr>
      <vt:lpstr>Third Source</vt:lpstr>
      <vt:lpstr>Fourth Source</vt:lpstr>
      <vt:lpstr>Conclusion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Vaccine</dc:title>
  <dc:creator>HP</dc:creator>
  <cp:lastModifiedBy>HP</cp:lastModifiedBy>
  <cp:revision>5</cp:revision>
  <dcterms:created xsi:type="dcterms:W3CDTF">2020-11-22T18:11:44Z</dcterms:created>
  <dcterms:modified xsi:type="dcterms:W3CDTF">2020-11-22T18:42:18Z</dcterms:modified>
</cp:coreProperties>
</file>